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8"/>
  </p:notesMasterIdLst>
  <p:handoutMasterIdLst>
    <p:handoutMasterId r:id="rId29"/>
  </p:handoutMasterIdLst>
  <p:sldIdLst>
    <p:sldId id="293" r:id="rId2"/>
    <p:sldId id="305" r:id="rId3"/>
    <p:sldId id="279" r:id="rId4"/>
    <p:sldId id="282" r:id="rId5"/>
    <p:sldId id="295" r:id="rId6"/>
    <p:sldId id="296" r:id="rId7"/>
    <p:sldId id="298" r:id="rId8"/>
    <p:sldId id="307" r:id="rId9"/>
    <p:sldId id="304" r:id="rId10"/>
    <p:sldId id="310" r:id="rId11"/>
    <p:sldId id="311" r:id="rId12"/>
    <p:sldId id="302" r:id="rId13"/>
    <p:sldId id="319" r:id="rId14"/>
    <p:sldId id="321" r:id="rId15"/>
    <p:sldId id="318" r:id="rId16"/>
    <p:sldId id="320" r:id="rId17"/>
    <p:sldId id="300" r:id="rId18"/>
    <p:sldId id="314" r:id="rId19"/>
    <p:sldId id="301" r:id="rId20"/>
    <p:sldId id="316" r:id="rId21"/>
    <p:sldId id="317" r:id="rId22"/>
    <p:sldId id="312" r:id="rId23"/>
    <p:sldId id="289" r:id="rId24"/>
    <p:sldId id="291" r:id="rId25"/>
    <p:sldId id="290" r:id="rId26"/>
    <p:sldId id="283" r:id="rId27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as Louw" initials="NL" lastIdx="4" clrIdx="0">
    <p:extLst>
      <p:ext uri="{19B8F6BF-5375-455C-9EA6-DF929625EA0E}">
        <p15:presenceInfo xmlns:p15="http://schemas.microsoft.com/office/powerpoint/2012/main" userId="S-1-5-21-3317129587-4096734847-563158899-3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37" autoAdjust="0"/>
  </p:normalViewPr>
  <p:slideViewPr>
    <p:cSldViewPr>
      <p:cViewPr varScale="1">
        <p:scale>
          <a:sx n="84" d="100"/>
          <a:sy n="84" d="100"/>
        </p:scale>
        <p:origin x="11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75F0E-F6F3-4BD4-8871-45A64D2C2A80}" type="doc">
      <dgm:prSet loTypeId="urn:microsoft.com/office/officeart/2005/8/layout/l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DB40FEB-99DA-4D3D-912D-0905D4E6C6F3}">
      <dgm:prSet phldrT="[Text]"/>
      <dgm:spPr/>
      <dgm:t>
        <a:bodyPr/>
        <a:lstStyle/>
        <a:p>
          <a:pPr algn="ctr"/>
          <a:r>
            <a:rPr lang="en-IE" dirty="0"/>
            <a:t>Stage 2 </a:t>
          </a:r>
        </a:p>
        <a:p>
          <a:pPr algn="ctr"/>
          <a:r>
            <a:rPr lang="en-IE" dirty="0"/>
            <a:t>Draft LAP</a:t>
          </a:r>
        </a:p>
      </dgm:t>
    </dgm:pt>
    <dgm:pt modelId="{6025E336-4E07-4989-B481-5FC29340036A}" type="parTrans" cxnId="{DD07834D-0AF5-418C-B957-703FA6CA3AA6}">
      <dgm:prSet/>
      <dgm:spPr/>
      <dgm:t>
        <a:bodyPr/>
        <a:lstStyle/>
        <a:p>
          <a:pPr algn="ctr"/>
          <a:endParaRPr lang="en-IE"/>
        </a:p>
      </dgm:t>
    </dgm:pt>
    <dgm:pt modelId="{0A362BEF-DBFE-41BB-B6D2-D7B520BED2C2}" type="sibTrans" cxnId="{DD07834D-0AF5-418C-B957-703FA6CA3AA6}">
      <dgm:prSet/>
      <dgm:spPr/>
      <dgm:t>
        <a:bodyPr/>
        <a:lstStyle/>
        <a:p>
          <a:pPr algn="ctr"/>
          <a:endParaRPr lang="en-IE"/>
        </a:p>
      </dgm:t>
    </dgm:pt>
    <dgm:pt modelId="{A1A75EB3-950A-4D3D-8284-BF4A5BB8B8B7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  <a:ln w="44450"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/>
          <a:endParaRPr lang="en-IE" sz="1600" baseline="0" dirty="0"/>
        </a:p>
        <a:p>
          <a:pPr algn="ctr"/>
          <a:r>
            <a:rPr lang="en-IE" sz="1600" baseline="0" dirty="0"/>
            <a:t>Draft Plan on public display  for 8 weeks– submissions invited</a:t>
          </a:r>
        </a:p>
        <a:p>
          <a:pPr algn="ctr"/>
          <a:endParaRPr lang="en-IE" sz="1600" baseline="0" dirty="0"/>
        </a:p>
      </dgm:t>
    </dgm:pt>
    <dgm:pt modelId="{849B2FEE-91AD-4D96-A8E2-14B7697007D1}" type="parTrans" cxnId="{3857E81D-33B0-4563-B485-C6A37C876082}">
      <dgm:prSet/>
      <dgm:spPr/>
      <dgm:t>
        <a:bodyPr/>
        <a:lstStyle/>
        <a:p>
          <a:pPr algn="ctr"/>
          <a:endParaRPr lang="en-IE"/>
        </a:p>
      </dgm:t>
    </dgm:pt>
    <dgm:pt modelId="{322F4920-4D6F-4BE9-BD4A-4FBDC09AB7A4}" type="sibTrans" cxnId="{3857E81D-33B0-4563-B485-C6A37C876082}">
      <dgm:prSet/>
      <dgm:spPr/>
      <dgm:t>
        <a:bodyPr/>
        <a:lstStyle/>
        <a:p>
          <a:pPr algn="ctr"/>
          <a:endParaRPr lang="en-IE"/>
        </a:p>
      </dgm:t>
    </dgm:pt>
    <dgm:pt modelId="{8CF8D2FC-A1E6-4407-A619-7DFCFED9DB76}">
      <dgm:prSet phldrT="[Text]" custT="1"/>
      <dgm:spPr>
        <a:ln w="44450">
          <a:noFill/>
        </a:ln>
      </dgm:spPr>
      <dgm:t>
        <a:bodyPr/>
        <a:lstStyle/>
        <a:p>
          <a:pPr algn="ctr"/>
          <a:r>
            <a:rPr lang="en-IE" sz="1600" dirty="0"/>
            <a:t>Chief Executive's Report on submissions </a:t>
          </a:r>
          <a:endParaRPr lang="en-IE" sz="1600" dirty="0">
            <a:highlight>
              <a:srgbClr val="FFFF00"/>
            </a:highlight>
          </a:endParaRPr>
        </a:p>
      </dgm:t>
    </dgm:pt>
    <dgm:pt modelId="{1C14C0D8-F2AF-49F9-87BD-9CE7C4340009}" type="parTrans" cxnId="{C11FC69D-578D-4659-90DC-9EE66D665875}">
      <dgm:prSet/>
      <dgm:spPr/>
      <dgm:t>
        <a:bodyPr/>
        <a:lstStyle/>
        <a:p>
          <a:pPr algn="ctr"/>
          <a:endParaRPr lang="en-IE"/>
        </a:p>
      </dgm:t>
    </dgm:pt>
    <dgm:pt modelId="{79F4E286-BF61-48C0-A3A3-396E5CA4BAD1}" type="sibTrans" cxnId="{C11FC69D-578D-4659-90DC-9EE66D665875}">
      <dgm:prSet/>
      <dgm:spPr/>
      <dgm:t>
        <a:bodyPr/>
        <a:lstStyle/>
        <a:p>
          <a:pPr algn="ctr"/>
          <a:endParaRPr lang="en-IE"/>
        </a:p>
      </dgm:t>
    </dgm:pt>
    <dgm:pt modelId="{CB1F48AD-4E65-43D2-ACD3-B647C133B7AA}">
      <dgm:prSet phldrT="[Text]"/>
      <dgm:spPr/>
      <dgm:t>
        <a:bodyPr/>
        <a:lstStyle/>
        <a:p>
          <a:pPr algn="ctr"/>
          <a:r>
            <a:rPr lang="en-IE" dirty="0"/>
            <a:t>Stage 3 </a:t>
          </a:r>
        </a:p>
        <a:p>
          <a:pPr algn="ctr"/>
          <a:r>
            <a:rPr lang="en-IE" dirty="0"/>
            <a:t>Material Alterations to Draft</a:t>
          </a:r>
        </a:p>
      </dgm:t>
    </dgm:pt>
    <dgm:pt modelId="{4073661C-F94F-430A-B4C6-7B4D1645FE4F}" type="parTrans" cxnId="{6330D1BA-F5FF-4A38-8DBB-CC462A4F4771}">
      <dgm:prSet/>
      <dgm:spPr/>
      <dgm:t>
        <a:bodyPr/>
        <a:lstStyle/>
        <a:p>
          <a:pPr algn="ctr"/>
          <a:endParaRPr lang="en-IE"/>
        </a:p>
      </dgm:t>
    </dgm:pt>
    <dgm:pt modelId="{4C72591E-A3D4-46A3-A903-2035E4150B30}" type="sibTrans" cxnId="{6330D1BA-F5FF-4A38-8DBB-CC462A4F4771}">
      <dgm:prSet/>
      <dgm:spPr/>
      <dgm:t>
        <a:bodyPr/>
        <a:lstStyle/>
        <a:p>
          <a:pPr algn="ctr"/>
          <a:endParaRPr lang="en-IE"/>
        </a:p>
      </dgm:t>
    </dgm:pt>
    <dgm:pt modelId="{36E3E301-10EF-4D9D-AAAE-7207DBD86ECB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en-IE" sz="1400" baseline="0" dirty="0"/>
            <a:t>Public consultation (Material Alterations on public display)</a:t>
          </a:r>
        </a:p>
      </dgm:t>
    </dgm:pt>
    <dgm:pt modelId="{8B290295-18AA-4ECF-BC65-A986884EDB33}" type="parTrans" cxnId="{DDFEE90F-E6D7-462F-984B-B6571CC5D912}">
      <dgm:prSet/>
      <dgm:spPr/>
      <dgm:t>
        <a:bodyPr/>
        <a:lstStyle/>
        <a:p>
          <a:pPr algn="ctr"/>
          <a:endParaRPr lang="en-IE"/>
        </a:p>
      </dgm:t>
    </dgm:pt>
    <dgm:pt modelId="{BC8EFFFF-CE1E-4117-BA9D-267508B38C67}" type="sibTrans" cxnId="{DDFEE90F-E6D7-462F-984B-B6571CC5D912}">
      <dgm:prSet/>
      <dgm:spPr/>
      <dgm:t>
        <a:bodyPr/>
        <a:lstStyle/>
        <a:p>
          <a:pPr algn="ctr"/>
          <a:endParaRPr lang="en-IE"/>
        </a:p>
      </dgm:t>
    </dgm:pt>
    <dgm:pt modelId="{511686DB-1DD2-4D52-A7C7-DFDE1891FA17}">
      <dgm:prSet phldrT="[Text]" custT="1"/>
      <dgm:spPr>
        <a:ln>
          <a:noFill/>
        </a:ln>
      </dgm:spPr>
      <dgm:t>
        <a:bodyPr/>
        <a:lstStyle/>
        <a:p>
          <a:pPr algn="ctr"/>
          <a:r>
            <a:rPr lang="en-IE" sz="1600" dirty="0"/>
            <a:t>Chief Executive's Report on Submissions</a:t>
          </a:r>
        </a:p>
      </dgm:t>
    </dgm:pt>
    <dgm:pt modelId="{E8CC1D74-6D87-47D0-A101-F114E0A92052}" type="parTrans" cxnId="{CFF8E3E3-6C5A-4212-BEF4-715A85687F1F}">
      <dgm:prSet/>
      <dgm:spPr/>
      <dgm:t>
        <a:bodyPr/>
        <a:lstStyle/>
        <a:p>
          <a:pPr algn="ctr"/>
          <a:endParaRPr lang="en-IE"/>
        </a:p>
      </dgm:t>
    </dgm:pt>
    <dgm:pt modelId="{82544AC0-8AE8-4627-8407-E7EAFDB12AE3}" type="sibTrans" cxnId="{CFF8E3E3-6C5A-4212-BEF4-715A85687F1F}">
      <dgm:prSet/>
      <dgm:spPr/>
      <dgm:t>
        <a:bodyPr/>
        <a:lstStyle/>
        <a:p>
          <a:pPr algn="ctr"/>
          <a:endParaRPr lang="en-IE"/>
        </a:p>
      </dgm:t>
    </dgm:pt>
    <dgm:pt modelId="{BCDB2483-BDE9-4104-B7BD-D24D4BA3013B}">
      <dgm:prSet phldrT="[Text]" custT="1"/>
      <dgm:spPr>
        <a:solidFill>
          <a:srgbClr val="D0D8E8">
            <a:alpha val="89804"/>
          </a:srgbClr>
        </a:solidFill>
        <a:ln w="38100">
          <a:solidFill>
            <a:schemeClr val="bg1">
              <a:alpha val="90000"/>
            </a:schemeClr>
          </a:solidFill>
        </a:ln>
      </dgm:spPr>
      <dgm:t>
        <a:bodyPr/>
        <a:lstStyle/>
        <a:p>
          <a:pPr algn="ctr"/>
          <a:r>
            <a:rPr lang="en-IE" sz="1600" dirty="0"/>
            <a:t>Consideration of CE's Report by Members</a:t>
          </a:r>
        </a:p>
      </dgm:t>
    </dgm:pt>
    <dgm:pt modelId="{E1F88CB8-6271-4D35-B487-5DC434A47573}" type="parTrans" cxnId="{477FE6B7-4D65-40AF-A34C-87E6F7116A70}">
      <dgm:prSet/>
      <dgm:spPr/>
      <dgm:t>
        <a:bodyPr/>
        <a:lstStyle/>
        <a:p>
          <a:pPr algn="ctr"/>
          <a:endParaRPr lang="en-IE"/>
        </a:p>
      </dgm:t>
    </dgm:pt>
    <dgm:pt modelId="{A19D4674-FA45-49AD-96A3-B3C45C19038C}" type="sibTrans" cxnId="{477FE6B7-4D65-40AF-A34C-87E6F7116A70}">
      <dgm:prSet/>
      <dgm:spPr/>
      <dgm:t>
        <a:bodyPr/>
        <a:lstStyle/>
        <a:p>
          <a:pPr algn="ctr"/>
          <a:endParaRPr lang="en-IE"/>
        </a:p>
      </dgm:t>
    </dgm:pt>
    <dgm:pt modelId="{D8CB7FE9-4B69-4F07-9C90-67473D8C21D7}">
      <dgm:prSet phldrT="[Text]" custT="1"/>
      <dgm:spPr>
        <a:ln>
          <a:noFill/>
        </a:ln>
      </dgm:spPr>
      <dgm:t>
        <a:bodyPr/>
        <a:lstStyle/>
        <a:p>
          <a:pPr algn="ctr"/>
          <a:r>
            <a:rPr lang="en-IE" sz="1600" dirty="0"/>
            <a:t>Material Amendments</a:t>
          </a:r>
        </a:p>
      </dgm:t>
    </dgm:pt>
    <dgm:pt modelId="{001B8DF8-C8D0-47DD-9FA4-813A547B0570}" type="parTrans" cxnId="{396ECDC4-A4DC-4505-9E38-0DF62539E48E}">
      <dgm:prSet/>
      <dgm:spPr/>
      <dgm:t>
        <a:bodyPr/>
        <a:lstStyle/>
        <a:p>
          <a:pPr algn="ctr"/>
          <a:endParaRPr lang="en-IE"/>
        </a:p>
      </dgm:t>
    </dgm:pt>
    <dgm:pt modelId="{A3C3D49D-910B-4AD8-A9D7-13DCAC0ACC17}" type="sibTrans" cxnId="{396ECDC4-A4DC-4505-9E38-0DF62539E48E}">
      <dgm:prSet/>
      <dgm:spPr/>
      <dgm:t>
        <a:bodyPr/>
        <a:lstStyle/>
        <a:p>
          <a:pPr algn="ctr"/>
          <a:endParaRPr lang="en-IE"/>
        </a:p>
      </dgm:t>
    </dgm:pt>
    <dgm:pt modelId="{1357007F-6CFF-4FAE-A79A-8445F92D5CBB}">
      <dgm:prSet phldrT="[Text]" custT="1"/>
      <dgm:spPr/>
      <dgm:t>
        <a:bodyPr/>
        <a:lstStyle/>
        <a:p>
          <a:pPr algn="ctr"/>
          <a:r>
            <a:rPr lang="en-IE" sz="1600" dirty="0"/>
            <a:t>Consideration of CE's Report by Members</a:t>
          </a:r>
        </a:p>
      </dgm:t>
    </dgm:pt>
    <dgm:pt modelId="{BD1FC6EF-3EA6-4BA4-BB20-0C4E09DA4616}" type="parTrans" cxnId="{F0329C6D-0E4B-4FEB-8760-286F200646D1}">
      <dgm:prSet/>
      <dgm:spPr/>
      <dgm:t>
        <a:bodyPr/>
        <a:lstStyle/>
        <a:p>
          <a:pPr algn="ctr"/>
          <a:endParaRPr lang="en-IE"/>
        </a:p>
      </dgm:t>
    </dgm:pt>
    <dgm:pt modelId="{8C34A0F2-1BA2-4F3C-9E70-511AD173E1A1}" type="sibTrans" cxnId="{F0329C6D-0E4B-4FEB-8760-286F200646D1}">
      <dgm:prSet/>
      <dgm:spPr/>
      <dgm:t>
        <a:bodyPr/>
        <a:lstStyle/>
        <a:p>
          <a:pPr algn="ctr"/>
          <a:endParaRPr lang="en-IE"/>
        </a:p>
      </dgm:t>
    </dgm:pt>
    <dgm:pt modelId="{DAB94572-CF06-48FA-B823-2A689A11905E}">
      <dgm:prSet phldrT="[Text]" custT="1"/>
      <dgm:spPr/>
      <dgm:t>
        <a:bodyPr/>
        <a:lstStyle/>
        <a:p>
          <a:pPr algn="ctr"/>
          <a:r>
            <a:rPr lang="en-IE" sz="1600" dirty="0"/>
            <a:t>Adoption of Plan</a:t>
          </a:r>
        </a:p>
      </dgm:t>
    </dgm:pt>
    <dgm:pt modelId="{33607C50-0C9D-4CF1-BCB5-9BCC88C270CC}" type="parTrans" cxnId="{11C7C2B3-80D4-4AA1-A65A-AB7BD1D58E04}">
      <dgm:prSet/>
      <dgm:spPr/>
      <dgm:t>
        <a:bodyPr/>
        <a:lstStyle/>
        <a:p>
          <a:pPr algn="ctr"/>
          <a:endParaRPr lang="en-IE"/>
        </a:p>
      </dgm:t>
    </dgm:pt>
    <dgm:pt modelId="{77FCC856-9751-4955-AC44-FE1C550DBBCA}" type="sibTrans" cxnId="{11C7C2B3-80D4-4AA1-A65A-AB7BD1D58E04}">
      <dgm:prSet/>
      <dgm:spPr/>
      <dgm:t>
        <a:bodyPr/>
        <a:lstStyle/>
        <a:p>
          <a:pPr algn="ctr"/>
          <a:endParaRPr lang="en-IE"/>
        </a:p>
      </dgm:t>
    </dgm:pt>
    <dgm:pt modelId="{BB822144-814E-4883-9A71-9FA1E319072E}" type="pres">
      <dgm:prSet presAssocID="{EA775F0E-F6F3-4BD4-8871-45A64D2C2A80}" presName="Name0" presStyleCnt="0">
        <dgm:presLayoutVars>
          <dgm:dir/>
          <dgm:animLvl val="lvl"/>
          <dgm:resizeHandles val="exact"/>
        </dgm:presLayoutVars>
      </dgm:prSet>
      <dgm:spPr/>
    </dgm:pt>
    <dgm:pt modelId="{129A7308-188C-445B-AB87-20BF2947441F}" type="pres">
      <dgm:prSet presAssocID="{DDB40FEB-99DA-4D3D-912D-0905D4E6C6F3}" presName="vertFlow" presStyleCnt="0"/>
      <dgm:spPr/>
    </dgm:pt>
    <dgm:pt modelId="{72CE558A-A019-4700-B48B-7693D1730AB7}" type="pres">
      <dgm:prSet presAssocID="{DDB40FEB-99DA-4D3D-912D-0905D4E6C6F3}" presName="header" presStyleLbl="node1" presStyleIdx="0" presStyleCnt="2"/>
      <dgm:spPr/>
    </dgm:pt>
    <dgm:pt modelId="{359326E6-5AEC-4902-96BA-C9931419BD7A}" type="pres">
      <dgm:prSet presAssocID="{849B2FEE-91AD-4D96-A8E2-14B7697007D1}" presName="parTrans" presStyleLbl="sibTrans2D1" presStyleIdx="0" presStyleCnt="8"/>
      <dgm:spPr/>
    </dgm:pt>
    <dgm:pt modelId="{1161FD51-8B3A-4957-AB69-EE8D34A3CA45}" type="pres">
      <dgm:prSet presAssocID="{A1A75EB3-950A-4D3D-8284-BF4A5BB8B8B7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8626E889-0177-4D68-8C0D-89786B509CB8}" type="pres">
      <dgm:prSet presAssocID="{322F4920-4D6F-4BE9-BD4A-4FBDC09AB7A4}" presName="sibTrans" presStyleLbl="sibTrans2D1" presStyleIdx="1" presStyleCnt="8"/>
      <dgm:spPr/>
    </dgm:pt>
    <dgm:pt modelId="{F49BBD7D-AF19-4C98-A872-B640BBADBB0B}" type="pres">
      <dgm:prSet presAssocID="{8CF8D2FC-A1E6-4407-A619-7DFCFED9DB76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8A6CE3D6-3B9D-4F9D-BEBB-012A88C8BA0C}" type="pres">
      <dgm:prSet presAssocID="{79F4E286-BF61-48C0-A3A3-396E5CA4BAD1}" presName="sibTrans" presStyleLbl="sibTrans2D1" presStyleIdx="2" presStyleCnt="8"/>
      <dgm:spPr/>
    </dgm:pt>
    <dgm:pt modelId="{52BC90CF-FF48-4380-AC72-0BC44DE5DE9B}" type="pres">
      <dgm:prSet presAssocID="{BCDB2483-BDE9-4104-B7BD-D24D4BA3013B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B01DA080-02CB-4D2E-9DA6-D5FFEB535373}" type="pres">
      <dgm:prSet presAssocID="{A19D4674-FA45-49AD-96A3-B3C45C19038C}" presName="sibTrans" presStyleLbl="sibTrans2D1" presStyleIdx="3" presStyleCnt="8"/>
      <dgm:spPr/>
    </dgm:pt>
    <dgm:pt modelId="{69C63240-AF90-4D56-B8DF-230583CE9275}" type="pres">
      <dgm:prSet presAssocID="{D8CB7FE9-4B69-4F07-9C90-67473D8C21D7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C611E053-BA74-4EA1-BB12-0F1587DB169B}" type="pres">
      <dgm:prSet presAssocID="{DDB40FEB-99DA-4D3D-912D-0905D4E6C6F3}" presName="hSp" presStyleCnt="0"/>
      <dgm:spPr/>
    </dgm:pt>
    <dgm:pt modelId="{6B236A3D-1862-4C11-8C9E-FC985214B9D5}" type="pres">
      <dgm:prSet presAssocID="{CB1F48AD-4E65-43D2-ACD3-B647C133B7AA}" presName="vertFlow" presStyleCnt="0"/>
      <dgm:spPr/>
    </dgm:pt>
    <dgm:pt modelId="{ACEBC561-61BA-4D46-AEC2-A51F411F260C}" type="pres">
      <dgm:prSet presAssocID="{CB1F48AD-4E65-43D2-ACD3-B647C133B7AA}" presName="header" presStyleLbl="node1" presStyleIdx="1" presStyleCnt="2"/>
      <dgm:spPr/>
    </dgm:pt>
    <dgm:pt modelId="{E7DE2417-973A-4AB6-87CF-EBE516856249}" type="pres">
      <dgm:prSet presAssocID="{8B290295-18AA-4ECF-BC65-A986884EDB33}" presName="parTrans" presStyleLbl="sibTrans2D1" presStyleIdx="4" presStyleCnt="8"/>
      <dgm:spPr/>
    </dgm:pt>
    <dgm:pt modelId="{3627A3B0-A50B-452E-81F3-485DDA5FF313}" type="pres">
      <dgm:prSet presAssocID="{36E3E301-10EF-4D9D-AAAE-7207DBD86ECB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6B29417A-C329-464B-934F-33361AF36759}" type="pres">
      <dgm:prSet presAssocID="{BC8EFFFF-CE1E-4117-BA9D-267508B38C67}" presName="sibTrans" presStyleLbl="sibTrans2D1" presStyleIdx="5" presStyleCnt="8"/>
      <dgm:spPr/>
    </dgm:pt>
    <dgm:pt modelId="{94FC2974-6E41-4A23-B960-EC1B115F7E45}" type="pres">
      <dgm:prSet presAssocID="{511686DB-1DD2-4D52-A7C7-DFDE1891FA17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6A5EFF09-9282-432F-9716-B6E53063F1DA}" type="pres">
      <dgm:prSet presAssocID="{82544AC0-8AE8-4627-8407-E7EAFDB12AE3}" presName="sibTrans" presStyleLbl="sibTrans2D1" presStyleIdx="6" presStyleCnt="8"/>
      <dgm:spPr/>
    </dgm:pt>
    <dgm:pt modelId="{BC2B5333-A591-412C-AD1F-9C549C100804}" type="pres">
      <dgm:prSet presAssocID="{1357007F-6CFF-4FAE-A79A-8445F92D5CBB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EDA3AFB1-BAF0-4CCE-A7DE-6B59342E2C86}" type="pres">
      <dgm:prSet presAssocID="{8C34A0F2-1BA2-4F3C-9E70-511AD173E1A1}" presName="sibTrans" presStyleLbl="sibTrans2D1" presStyleIdx="7" presStyleCnt="8"/>
      <dgm:spPr/>
    </dgm:pt>
    <dgm:pt modelId="{9BACF568-5638-4F3A-B8B4-DA201668BA9F}" type="pres">
      <dgm:prSet presAssocID="{DAB94572-CF06-48FA-B823-2A689A11905E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01163901-F2C4-4911-8F8F-5670019FC57A}" type="presOf" srcId="{36E3E301-10EF-4D9D-AAAE-7207DBD86ECB}" destId="{3627A3B0-A50B-452E-81F3-485DDA5FF313}" srcOrd="0" destOrd="0" presId="urn:microsoft.com/office/officeart/2005/8/layout/lProcess1"/>
    <dgm:cxn modelId="{EBF7EE05-E6E2-4C52-BD70-144A7CA98E98}" type="presOf" srcId="{CB1F48AD-4E65-43D2-ACD3-B647C133B7AA}" destId="{ACEBC561-61BA-4D46-AEC2-A51F411F260C}" srcOrd="0" destOrd="0" presId="urn:microsoft.com/office/officeart/2005/8/layout/lProcess1"/>
    <dgm:cxn modelId="{DDFEE90F-E6D7-462F-984B-B6571CC5D912}" srcId="{CB1F48AD-4E65-43D2-ACD3-B647C133B7AA}" destId="{36E3E301-10EF-4D9D-AAAE-7207DBD86ECB}" srcOrd="0" destOrd="0" parTransId="{8B290295-18AA-4ECF-BC65-A986884EDB33}" sibTransId="{BC8EFFFF-CE1E-4117-BA9D-267508B38C67}"/>
    <dgm:cxn modelId="{3857E81D-33B0-4563-B485-C6A37C876082}" srcId="{DDB40FEB-99DA-4D3D-912D-0905D4E6C6F3}" destId="{A1A75EB3-950A-4D3D-8284-BF4A5BB8B8B7}" srcOrd="0" destOrd="0" parTransId="{849B2FEE-91AD-4D96-A8E2-14B7697007D1}" sibTransId="{322F4920-4D6F-4BE9-BD4A-4FBDC09AB7A4}"/>
    <dgm:cxn modelId="{6575A020-8748-4070-BFFA-A628C2D4C063}" type="presOf" srcId="{D8CB7FE9-4B69-4F07-9C90-67473D8C21D7}" destId="{69C63240-AF90-4D56-B8DF-230583CE9275}" srcOrd="0" destOrd="0" presId="urn:microsoft.com/office/officeart/2005/8/layout/lProcess1"/>
    <dgm:cxn modelId="{7DB4ED45-3E77-4E52-8D94-76594BF96F06}" type="presOf" srcId="{A1A75EB3-950A-4D3D-8284-BF4A5BB8B8B7}" destId="{1161FD51-8B3A-4957-AB69-EE8D34A3CA45}" srcOrd="0" destOrd="0" presId="urn:microsoft.com/office/officeart/2005/8/layout/lProcess1"/>
    <dgm:cxn modelId="{61A5B948-3A3E-4C8B-924E-97887DFCFB67}" type="presOf" srcId="{8C34A0F2-1BA2-4F3C-9E70-511AD173E1A1}" destId="{EDA3AFB1-BAF0-4CCE-A7DE-6B59342E2C86}" srcOrd="0" destOrd="0" presId="urn:microsoft.com/office/officeart/2005/8/layout/lProcess1"/>
    <dgm:cxn modelId="{477A8D6B-A8A7-4302-9E7F-9313F9F73AA5}" type="presOf" srcId="{79F4E286-BF61-48C0-A3A3-396E5CA4BAD1}" destId="{8A6CE3D6-3B9D-4F9D-BEBB-012A88C8BA0C}" srcOrd="0" destOrd="0" presId="urn:microsoft.com/office/officeart/2005/8/layout/lProcess1"/>
    <dgm:cxn modelId="{7130276C-0723-46C2-8A8B-CD8F5A3F3C69}" type="presOf" srcId="{DDB40FEB-99DA-4D3D-912D-0905D4E6C6F3}" destId="{72CE558A-A019-4700-B48B-7693D1730AB7}" srcOrd="0" destOrd="0" presId="urn:microsoft.com/office/officeart/2005/8/layout/lProcess1"/>
    <dgm:cxn modelId="{B424554D-F6F6-4DFA-B095-83C4B8C205C6}" type="presOf" srcId="{511686DB-1DD2-4D52-A7C7-DFDE1891FA17}" destId="{94FC2974-6E41-4A23-B960-EC1B115F7E45}" srcOrd="0" destOrd="0" presId="urn:microsoft.com/office/officeart/2005/8/layout/lProcess1"/>
    <dgm:cxn modelId="{DD07834D-0AF5-418C-B957-703FA6CA3AA6}" srcId="{EA775F0E-F6F3-4BD4-8871-45A64D2C2A80}" destId="{DDB40FEB-99DA-4D3D-912D-0905D4E6C6F3}" srcOrd="0" destOrd="0" parTransId="{6025E336-4E07-4989-B481-5FC29340036A}" sibTransId="{0A362BEF-DBFE-41BB-B6D2-D7B520BED2C2}"/>
    <dgm:cxn modelId="{F0329C6D-0E4B-4FEB-8760-286F200646D1}" srcId="{CB1F48AD-4E65-43D2-ACD3-B647C133B7AA}" destId="{1357007F-6CFF-4FAE-A79A-8445F92D5CBB}" srcOrd="2" destOrd="0" parTransId="{BD1FC6EF-3EA6-4BA4-BB20-0C4E09DA4616}" sibTransId="{8C34A0F2-1BA2-4F3C-9E70-511AD173E1A1}"/>
    <dgm:cxn modelId="{0FBBB74D-7878-4026-8E77-1E015F69A901}" type="presOf" srcId="{A19D4674-FA45-49AD-96A3-B3C45C19038C}" destId="{B01DA080-02CB-4D2E-9DA6-D5FFEB535373}" srcOrd="0" destOrd="0" presId="urn:microsoft.com/office/officeart/2005/8/layout/lProcess1"/>
    <dgm:cxn modelId="{F385C973-A238-4B8D-979E-6B66DDB0C4CA}" type="presOf" srcId="{BC8EFFFF-CE1E-4117-BA9D-267508B38C67}" destId="{6B29417A-C329-464B-934F-33361AF36759}" srcOrd="0" destOrd="0" presId="urn:microsoft.com/office/officeart/2005/8/layout/lProcess1"/>
    <dgm:cxn modelId="{9BB06D82-D997-47B5-A85F-529370B2F35E}" type="presOf" srcId="{8B290295-18AA-4ECF-BC65-A986884EDB33}" destId="{E7DE2417-973A-4AB6-87CF-EBE516856249}" srcOrd="0" destOrd="0" presId="urn:microsoft.com/office/officeart/2005/8/layout/lProcess1"/>
    <dgm:cxn modelId="{F60E2D8A-3C3A-4587-8140-E6AEA4C6C114}" type="presOf" srcId="{849B2FEE-91AD-4D96-A8E2-14B7697007D1}" destId="{359326E6-5AEC-4902-96BA-C9931419BD7A}" srcOrd="0" destOrd="0" presId="urn:microsoft.com/office/officeart/2005/8/layout/lProcess1"/>
    <dgm:cxn modelId="{C11FC69D-578D-4659-90DC-9EE66D665875}" srcId="{DDB40FEB-99DA-4D3D-912D-0905D4E6C6F3}" destId="{8CF8D2FC-A1E6-4407-A619-7DFCFED9DB76}" srcOrd="1" destOrd="0" parTransId="{1C14C0D8-F2AF-49F9-87BD-9CE7C4340009}" sibTransId="{79F4E286-BF61-48C0-A3A3-396E5CA4BAD1}"/>
    <dgm:cxn modelId="{11C7C2B3-80D4-4AA1-A65A-AB7BD1D58E04}" srcId="{CB1F48AD-4E65-43D2-ACD3-B647C133B7AA}" destId="{DAB94572-CF06-48FA-B823-2A689A11905E}" srcOrd="3" destOrd="0" parTransId="{33607C50-0C9D-4CF1-BCB5-9BCC88C270CC}" sibTransId="{77FCC856-9751-4955-AC44-FE1C550DBBCA}"/>
    <dgm:cxn modelId="{477FE6B7-4D65-40AF-A34C-87E6F7116A70}" srcId="{DDB40FEB-99DA-4D3D-912D-0905D4E6C6F3}" destId="{BCDB2483-BDE9-4104-B7BD-D24D4BA3013B}" srcOrd="2" destOrd="0" parTransId="{E1F88CB8-6271-4D35-B487-5DC434A47573}" sibTransId="{A19D4674-FA45-49AD-96A3-B3C45C19038C}"/>
    <dgm:cxn modelId="{D74992B8-9463-4880-A844-CD847CBFEA10}" type="presOf" srcId="{EA775F0E-F6F3-4BD4-8871-45A64D2C2A80}" destId="{BB822144-814E-4883-9A71-9FA1E319072E}" srcOrd="0" destOrd="0" presId="urn:microsoft.com/office/officeart/2005/8/layout/lProcess1"/>
    <dgm:cxn modelId="{6330D1BA-F5FF-4A38-8DBB-CC462A4F4771}" srcId="{EA775F0E-F6F3-4BD4-8871-45A64D2C2A80}" destId="{CB1F48AD-4E65-43D2-ACD3-B647C133B7AA}" srcOrd="1" destOrd="0" parTransId="{4073661C-F94F-430A-B4C6-7B4D1645FE4F}" sibTransId="{4C72591E-A3D4-46A3-A903-2035E4150B30}"/>
    <dgm:cxn modelId="{396ECDC4-A4DC-4505-9E38-0DF62539E48E}" srcId="{DDB40FEB-99DA-4D3D-912D-0905D4E6C6F3}" destId="{D8CB7FE9-4B69-4F07-9C90-67473D8C21D7}" srcOrd="3" destOrd="0" parTransId="{001B8DF8-C8D0-47DD-9FA4-813A547B0570}" sibTransId="{A3C3D49D-910B-4AD8-A9D7-13DCAC0ACC17}"/>
    <dgm:cxn modelId="{F48750D1-D7D8-452C-94E8-1C5B966D523A}" type="presOf" srcId="{82544AC0-8AE8-4627-8407-E7EAFDB12AE3}" destId="{6A5EFF09-9282-432F-9716-B6E53063F1DA}" srcOrd="0" destOrd="0" presId="urn:microsoft.com/office/officeart/2005/8/layout/lProcess1"/>
    <dgm:cxn modelId="{2E94EEDF-F5C9-4E38-9B84-06D7F9A6CAB6}" type="presOf" srcId="{8CF8D2FC-A1E6-4407-A619-7DFCFED9DB76}" destId="{F49BBD7D-AF19-4C98-A872-B640BBADBB0B}" srcOrd="0" destOrd="0" presId="urn:microsoft.com/office/officeart/2005/8/layout/lProcess1"/>
    <dgm:cxn modelId="{2A59F9E1-91C1-42E2-98D8-FE5E9CBAD460}" type="presOf" srcId="{DAB94572-CF06-48FA-B823-2A689A11905E}" destId="{9BACF568-5638-4F3A-B8B4-DA201668BA9F}" srcOrd="0" destOrd="0" presId="urn:microsoft.com/office/officeart/2005/8/layout/lProcess1"/>
    <dgm:cxn modelId="{CFF8E3E3-6C5A-4212-BEF4-715A85687F1F}" srcId="{CB1F48AD-4E65-43D2-ACD3-B647C133B7AA}" destId="{511686DB-1DD2-4D52-A7C7-DFDE1891FA17}" srcOrd="1" destOrd="0" parTransId="{E8CC1D74-6D87-47D0-A101-F114E0A92052}" sibTransId="{82544AC0-8AE8-4627-8407-E7EAFDB12AE3}"/>
    <dgm:cxn modelId="{C3F0C7EA-C783-4453-BB40-33255E2E3355}" type="presOf" srcId="{BCDB2483-BDE9-4104-B7BD-D24D4BA3013B}" destId="{52BC90CF-FF48-4380-AC72-0BC44DE5DE9B}" srcOrd="0" destOrd="0" presId="urn:microsoft.com/office/officeart/2005/8/layout/lProcess1"/>
    <dgm:cxn modelId="{1C5A49F3-26C9-4B55-91E1-3CC1D367A496}" type="presOf" srcId="{322F4920-4D6F-4BE9-BD4A-4FBDC09AB7A4}" destId="{8626E889-0177-4D68-8C0D-89786B509CB8}" srcOrd="0" destOrd="0" presId="urn:microsoft.com/office/officeart/2005/8/layout/lProcess1"/>
    <dgm:cxn modelId="{047E18FC-F769-4DFD-BDBE-6742A68C7FB8}" type="presOf" srcId="{1357007F-6CFF-4FAE-A79A-8445F92D5CBB}" destId="{BC2B5333-A591-412C-AD1F-9C549C100804}" srcOrd="0" destOrd="0" presId="urn:microsoft.com/office/officeart/2005/8/layout/lProcess1"/>
    <dgm:cxn modelId="{C580091C-AA58-436D-9D75-07BE94FF959C}" type="presParOf" srcId="{BB822144-814E-4883-9A71-9FA1E319072E}" destId="{129A7308-188C-445B-AB87-20BF2947441F}" srcOrd="0" destOrd="0" presId="urn:microsoft.com/office/officeart/2005/8/layout/lProcess1"/>
    <dgm:cxn modelId="{8AD60E2F-5345-43B2-9991-C0A9EB4AEC50}" type="presParOf" srcId="{129A7308-188C-445B-AB87-20BF2947441F}" destId="{72CE558A-A019-4700-B48B-7693D1730AB7}" srcOrd="0" destOrd="0" presId="urn:microsoft.com/office/officeart/2005/8/layout/lProcess1"/>
    <dgm:cxn modelId="{AB31B26E-37AD-462B-AC4B-0A561D739D5C}" type="presParOf" srcId="{129A7308-188C-445B-AB87-20BF2947441F}" destId="{359326E6-5AEC-4902-96BA-C9931419BD7A}" srcOrd="1" destOrd="0" presId="urn:microsoft.com/office/officeart/2005/8/layout/lProcess1"/>
    <dgm:cxn modelId="{D9794BBE-E303-4E07-B0DB-336E8437BDEA}" type="presParOf" srcId="{129A7308-188C-445B-AB87-20BF2947441F}" destId="{1161FD51-8B3A-4957-AB69-EE8D34A3CA45}" srcOrd="2" destOrd="0" presId="urn:microsoft.com/office/officeart/2005/8/layout/lProcess1"/>
    <dgm:cxn modelId="{BC1F6E44-E700-4BDA-BB8F-E4E38F10DE9F}" type="presParOf" srcId="{129A7308-188C-445B-AB87-20BF2947441F}" destId="{8626E889-0177-4D68-8C0D-89786B509CB8}" srcOrd="3" destOrd="0" presId="urn:microsoft.com/office/officeart/2005/8/layout/lProcess1"/>
    <dgm:cxn modelId="{B940601F-5257-4674-A563-E4CC92EB0907}" type="presParOf" srcId="{129A7308-188C-445B-AB87-20BF2947441F}" destId="{F49BBD7D-AF19-4C98-A872-B640BBADBB0B}" srcOrd="4" destOrd="0" presId="urn:microsoft.com/office/officeart/2005/8/layout/lProcess1"/>
    <dgm:cxn modelId="{DAFFC9CB-8CB2-48BB-B619-DB17E6A40B3E}" type="presParOf" srcId="{129A7308-188C-445B-AB87-20BF2947441F}" destId="{8A6CE3D6-3B9D-4F9D-BEBB-012A88C8BA0C}" srcOrd="5" destOrd="0" presId="urn:microsoft.com/office/officeart/2005/8/layout/lProcess1"/>
    <dgm:cxn modelId="{2DB2120A-1AD3-4504-9049-8B2AB67EAACC}" type="presParOf" srcId="{129A7308-188C-445B-AB87-20BF2947441F}" destId="{52BC90CF-FF48-4380-AC72-0BC44DE5DE9B}" srcOrd="6" destOrd="0" presId="urn:microsoft.com/office/officeart/2005/8/layout/lProcess1"/>
    <dgm:cxn modelId="{636E3955-ACD1-40DB-A19C-EAA8E8832EFE}" type="presParOf" srcId="{129A7308-188C-445B-AB87-20BF2947441F}" destId="{B01DA080-02CB-4D2E-9DA6-D5FFEB535373}" srcOrd="7" destOrd="0" presId="urn:microsoft.com/office/officeart/2005/8/layout/lProcess1"/>
    <dgm:cxn modelId="{A1BEFDD9-F874-4377-A6B7-5CBDAC94E940}" type="presParOf" srcId="{129A7308-188C-445B-AB87-20BF2947441F}" destId="{69C63240-AF90-4D56-B8DF-230583CE9275}" srcOrd="8" destOrd="0" presId="urn:microsoft.com/office/officeart/2005/8/layout/lProcess1"/>
    <dgm:cxn modelId="{8026678B-2084-4A06-B329-C3448A40F5F6}" type="presParOf" srcId="{BB822144-814E-4883-9A71-9FA1E319072E}" destId="{C611E053-BA74-4EA1-BB12-0F1587DB169B}" srcOrd="1" destOrd="0" presId="urn:microsoft.com/office/officeart/2005/8/layout/lProcess1"/>
    <dgm:cxn modelId="{DE50E613-0B72-4375-B6F9-7E93428F82BF}" type="presParOf" srcId="{BB822144-814E-4883-9A71-9FA1E319072E}" destId="{6B236A3D-1862-4C11-8C9E-FC985214B9D5}" srcOrd="2" destOrd="0" presId="urn:microsoft.com/office/officeart/2005/8/layout/lProcess1"/>
    <dgm:cxn modelId="{A50DD914-CAD2-4949-9681-6D7763E12DFA}" type="presParOf" srcId="{6B236A3D-1862-4C11-8C9E-FC985214B9D5}" destId="{ACEBC561-61BA-4D46-AEC2-A51F411F260C}" srcOrd="0" destOrd="0" presId="urn:microsoft.com/office/officeart/2005/8/layout/lProcess1"/>
    <dgm:cxn modelId="{43A2D4EB-AE04-4095-B422-95E18D4C615B}" type="presParOf" srcId="{6B236A3D-1862-4C11-8C9E-FC985214B9D5}" destId="{E7DE2417-973A-4AB6-87CF-EBE516856249}" srcOrd="1" destOrd="0" presId="urn:microsoft.com/office/officeart/2005/8/layout/lProcess1"/>
    <dgm:cxn modelId="{F3668016-E0F0-4217-84F5-DE7DB603591D}" type="presParOf" srcId="{6B236A3D-1862-4C11-8C9E-FC985214B9D5}" destId="{3627A3B0-A50B-452E-81F3-485DDA5FF313}" srcOrd="2" destOrd="0" presId="urn:microsoft.com/office/officeart/2005/8/layout/lProcess1"/>
    <dgm:cxn modelId="{BA317D3D-EBCF-4DA9-ABA4-07723890EFD1}" type="presParOf" srcId="{6B236A3D-1862-4C11-8C9E-FC985214B9D5}" destId="{6B29417A-C329-464B-934F-33361AF36759}" srcOrd="3" destOrd="0" presId="urn:microsoft.com/office/officeart/2005/8/layout/lProcess1"/>
    <dgm:cxn modelId="{40CF8171-B399-4EBE-AC9A-BA11395FBDC1}" type="presParOf" srcId="{6B236A3D-1862-4C11-8C9E-FC985214B9D5}" destId="{94FC2974-6E41-4A23-B960-EC1B115F7E45}" srcOrd="4" destOrd="0" presId="urn:microsoft.com/office/officeart/2005/8/layout/lProcess1"/>
    <dgm:cxn modelId="{7207FA9D-60CC-4FE9-BF90-35762B874EA1}" type="presParOf" srcId="{6B236A3D-1862-4C11-8C9E-FC985214B9D5}" destId="{6A5EFF09-9282-432F-9716-B6E53063F1DA}" srcOrd="5" destOrd="0" presId="urn:microsoft.com/office/officeart/2005/8/layout/lProcess1"/>
    <dgm:cxn modelId="{521C140B-DAE2-45FF-8A7F-3A71C1534CAC}" type="presParOf" srcId="{6B236A3D-1862-4C11-8C9E-FC985214B9D5}" destId="{BC2B5333-A591-412C-AD1F-9C549C100804}" srcOrd="6" destOrd="0" presId="urn:microsoft.com/office/officeart/2005/8/layout/lProcess1"/>
    <dgm:cxn modelId="{C05487FA-A615-499A-AD73-CF321AFC5E72}" type="presParOf" srcId="{6B236A3D-1862-4C11-8C9E-FC985214B9D5}" destId="{EDA3AFB1-BAF0-4CCE-A7DE-6B59342E2C86}" srcOrd="7" destOrd="0" presId="urn:microsoft.com/office/officeart/2005/8/layout/lProcess1"/>
    <dgm:cxn modelId="{484DCF0D-486F-496D-AB4B-5BE1DA0377BD}" type="presParOf" srcId="{6B236A3D-1862-4C11-8C9E-FC985214B9D5}" destId="{9BACF568-5638-4F3A-B8B4-DA201668BA9F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558A-A019-4700-B48B-7693D1730AB7}">
      <dsp:nvSpPr>
        <dsp:cNvPr id="0" name=""/>
        <dsp:cNvSpPr/>
      </dsp:nvSpPr>
      <dsp:spPr>
        <a:xfrm>
          <a:off x="932534" y="0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Stage 2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Draft LAP</a:t>
          </a:r>
        </a:p>
      </dsp:txBody>
      <dsp:txXfrm>
        <a:off x="953666" y="21132"/>
        <a:ext cx="2843761" cy="679242"/>
      </dsp:txXfrm>
    </dsp:sp>
    <dsp:sp modelId="{359326E6-5AEC-4902-96BA-C9931419BD7A}">
      <dsp:nvSpPr>
        <dsp:cNvPr id="0" name=""/>
        <dsp:cNvSpPr/>
      </dsp:nvSpPr>
      <dsp:spPr>
        <a:xfrm rot="5400000">
          <a:off x="2312415" y="784638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61FD51-8B3A-4957-AB69-EE8D34A3CA45}">
      <dsp:nvSpPr>
        <dsp:cNvPr id="0" name=""/>
        <dsp:cNvSpPr/>
      </dsp:nvSpPr>
      <dsp:spPr>
        <a:xfrm>
          <a:off x="932534" y="974033"/>
          <a:ext cx="2886025" cy="72150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4450" cap="rnd" cmpd="sng" algn="ctr">
          <a:noFill/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baseline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baseline="0" dirty="0"/>
            <a:t>Draft Plan on public display  for 8 weeks– submissions invited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baseline="0" dirty="0"/>
        </a:p>
      </dsp:txBody>
      <dsp:txXfrm>
        <a:off x="953666" y="995165"/>
        <a:ext cx="2843761" cy="679242"/>
      </dsp:txXfrm>
    </dsp:sp>
    <dsp:sp modelId="{8626E889-0177-4D68-8C0D-89786B509CB8}">
      <dsp:nvSpPr>
        <dsp:cNvPr id="0" name=""/>
        <dsp:cNvSpPr/>
      </dsp:nvSpPr>
      <dsp:spPr>
        <a:xfrm rot="5400000">
          <a:off x="2312415" y="1758671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9BBD7D-AF19-4C98-A872-B640BBADBB0B}">
      <dsp:nvSpPr>
        <dsp:cNvPr id="0" name=""/>
        <dsp:cNvSpPr/>
      </dsp:nvSpPr>
      <dsp:spPr>
        <a:xfrm>
          <a:off x="932534" y="1948066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44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Chief Executive's Report on submissions </a:t>
          </a:r>
          <a:endParaRPr lang="en-IE" sz="1600" kern="1200" dirty="0">
            <a:highlight>
              <a:srgbClr val="FFFF00"/>
            </a:highlight>
          </a:endParaRPr>
        </a:p>
      </dsp:txBody>
      <dsp:txXfrm>
        <a:off x="953666" y="1969198"/>
        <a:ext cx="2843761" cy="679242"/>
      </dsp:txXfrm>
    </dsp:sp>
    <dsp:sp modelId="{8A6CE3D6-3B9D-4F9D-BEBB-012A88C8BA0C}">
      <dsp:nvSpPr>
        <dsp:cNvPr id="0" name=""/>
        <dsp:cNvSpPr/>
      </dsp:nvSpPr>
      <dsp:spPr>
        <a:xfrm rot="5400000">
          <a:off x="2312415" y="2732704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BC90CF-FF48-4380-AC72-0BC44DE5DE9B}">
      <dsp:nvSpPr>
        <dsp:cNvPr id="0" name=""/>
        <dsp:cNvSpPr/>
      </dsp:nvSpPr>
      <dsp:spPr>
        <a:xfrm>
          <a:off x="932534" y="2922100"/>
          <a:ext cx="2886025" cy="721506"/>
        </a:xfrm>
        <a:prstGeom prst="roundRect">
          <a:avLst>
            <a:gd name="adj" fmla="val 10000"/>
          </a:avLst>
        </a:prstGeom>
        <a:solidFill>
          <a:srgbClr val="D0D8E8">
            <a:alpha val="89804"/>
          </a:srgbClr>
        </a:solidFill>
        <a:ln w="3810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Consideration of CE's Report by Members</a:t>
          </a:r>
        </a:p>
      </dsp:txBody>
      <dsp:txXfrm>
        <a:off x="953666" y="2943232"/>
        <a:ext cx="2843761" cy="679242"/>
      </dsp:txXfrm>
    </dsp:sp>
    <dsp:sp modelId="{B01DA080-02CB-4D2E-9DA6-D5FFEB535373}">
      <dsp:nvSpPr>
        <dsp:cNvPr id="0" name=""/>
        <dsp:cNvSpPr/>
      </dsp:nvSpPr>
      <dsp:spPr>
        <a:xfrm rot="5400000">
          <a:off x="2312415" y="3706738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C63240-AF90-4D56-B8DF-230583CE9275}">
      <dsp:nvSpPr>
        <dsp:cNvPr id="0" name=""/>
        <dsp:cNvSpPr/>
      </dsp:nvSpPr>
      <dsp:spPr>
        <a:xfrm>
          <a:off x="932534" y="3896133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Material Amendments</a:t>
          </a:r>
        </a:p>
      </dsp:txBody>
      <dsp:txXfrm>
        <a:off x="953666" y="3917265"/>
        <a:ext cx="2843761" cy="679242"/>
      </dsp:txXfrm>
    </dsp:sp>
    <dsp:sp modelId="{ACEBC561-61BA-4D46-AEC2-A51F411F260C}">
      <dsp:nvSpPr>
        <dsp:cNvPr id="0" name=""/>
        <dsp:cNvSpPr/>
      </dsp:nvSpPr>
      <dsp:spPr>
        <a:xfrm>
          <a:off x="4222603" y="0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Stage 3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Material Alterations to Draft</a:t>
          </a:r>
        </a:p>
      </dsp:txBody>
      <dsp:txXfrm>
        <a:off x="4243735" y="21132"/>
        <a:ext cx="2843761" cy="679242"/>
      </dsp:txXfrm>
    </dsp:sp>
    <dsp:sp modelId="{E7DE2417-973A-4AB6-87CF-EBE516856249}">
      <dsp:nvSpPr>
        <dsp:cNvPr id="0" name=""/>
        <dsp:cNvSpPr/>
      </dsp:nvSpPr>
      <dsp:spPr>
        <a:xfrm rot="5400000">
          <a:off x="5602483" y="784638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27A3B0-A50B-452E-81F3-485DDA5FF313}">
      <dsp:nvSpPr>
        <dsp:cNvPr id="0" name=""/>
        <dsp:cNvSpPr/>
      </dsp:nvSpPr>
      <dsp:spPr>
        <a:xfrm>
          <a:off x="4222603" y="974033"/>
          <a:ext cx="2886025" cy="72150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baseline="0" dirty="0"/>
            <a:t>Public consultation (Material Alterations on public display)</a:t>
          </a:r>
        </a:p>
      </dsp:txBody>
      <dsp:txXfrm>
        <a:off x="4243735" y="995165"/>
        <a:ext cx="2843761" cy="679242"/>
      </dsp:txXfrm>
    </dsp:sp>
    <dsp:sp modelId="{6B29417A-C329-464B-934F-33361AF36759}">
      <dsp:nvSpPr>
        <dsp:cNvPr id="0" name=""/>
        <dsp:cNvSpPr/>
      </dsp:nvSpPr>
      <dsp:spPr>
        <a:xfrm rot="5400000">
          <a:off x="5602483" y="1758671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C2974-6E41-4A23-B960-EC1B115F7E45}">
      <dsp:nvSpPr>
        <dsp:cNvPr id="0" name=""/>
        <dsp:cNvSpPr/>
      </dsp:nvSpPr>
      <dsp:spPr>
        <a:xfrm>
          <a:off x="4222603" y="1948066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Chief Executive's Report on Submissions</a:t>
          </a:r>
        </a:p>
      </dsp:txBody>
      <dsp:txXfrm>
        <a:off x="4243735" y="1969198"/>
        <a:ext cx="2843761" cy="679242"/>
      </dsp:txXfrm>
    </dsp:sp>
    <dsp:sp modelId="{6A5EFF09-9282-432F-9716-B6E53063F1DA}">
      <dsp:nvSpPr>
        <dsp:cNvPr id="0" name=""/>
        <dsp:cNvSpPr/>
      </dsp:nvSpPr>
      <dsp:spPr>
        <a:xfrm rot="5400000">
          <a:off x="5602483" y="2732704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2B5333-A591-412C-AD1F-9C549C100804}">
      <dsp:nvSpPr>
        <dsp:cNvPr id="0" name=""/>
        <dsp:cNvSpPr/>
      </dsp:nvSpPr>
      <dsp:spPr>
        <a:xfrm>
          <a:off x="4222603" y="2922100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Consideration of CE's Report by Members</a:t>
          </a:r>
        </a:p>
      </dsp:txBody>
      <dsp:txXfrm>
        <a:off x="4243735" y="2943232"/>
        <a:ext cx="2843761" cy="679242"/>
      </dsp:txXfrm>
    </dsp:sp>
    <dsp:sp modelId="{EDA3AFB1-BAF0-4CCE-A7DE-6B59342E2C86}">
      <dsp:nvSpPr>
        <dsp:cNvPr id="0" name=""/>
        <dsp:cNvSpPr/>
      </dsp:nvSpPr>
      <dsp:spPr>
        <a:xfrm rot="5400000">
          <a:off x="5602483" y="3706738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ACF568-5638-4F3A-B8B4-DA201668BA9F}">
      <dsp:nvSpPr>
        <dsp:cNvPr id="0" name=""/>
        <dsp:cNvSpPr/>
      </dsp:nvSpPr>
      <dsp:spPr>
        <a:xfrm>
          <a:off x="4222603" y="3896133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Adoption of Plan</a:t>
          </a:r>
        </a:p>
      </dsp:txBody>
      <dsp:txXfrm>
        <a:off x="4243735" y="3917265"/>
        <a:ext cx="2843761" cy="67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BD6D-4258-4049-B88B-271319412B6B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47A12-21FD-487D-94CE-EB5D88F0729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2892-5689-440E-9226-E376438FB705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9C60-C511-4EED-A061-A43BDD12E046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3008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8 week public</a:t>
            </a:r>
            <a:r>
              <a:rPr lang="en-IE" baseline="0" dirty="0"/>
              <a:t> display draft  </a:t>
            </a:r>
          </a:p>
          <a:p>
            <a:r>
              <a:rPr lang="en-IE" baseline="0" dirty="0"/>
              <a:t>Ad in the Kilkenny People.  </a:t>
            </a:r>
          </a:p>
          <a:p>
            <a:r>
              <a:rPr lang="en-IE" baseline="0" dirty="0"/>
              <a:t>4 weeks to prepare and submit a report to members.  </a:t>
            </a:r>
          </a:p>
          <a:p>
            <a:r>
              <a:rPr lang="en-IE" baseline="0" dirty="0"/>
              <a:t>Six weeks to make a decision </a:t>
            </a:r>
          </a:p>
          <a:p>
            <a:r>
              <a:rPr lang="en-IE" baseline="0" dirty="0"/>
              <a:t>Could adopt, or if resolve to make changes, back out on public display.  </a:t>
            </a:r>
          </a:p>
          <a:p>
            <a:r>
              <a:rPr lang="en-IE" baseline="0" dirty="0"/>
              <a:t>At this stage, it’s an unknown, as it depends on the screening of the changes for the environmental reports.  </a:t>
            </a:r>
          </a:p>
          <a:p>
            <a:r>
              <a:rPr lang="en-IE" baseline="0" dirty="0"/>
              <a:t>But regardless, we should have an adopted plan in place by the </a:t>
            </a:r>
            <a:r>
              <a:rPr lang="en-IE" baseline="0" dirty="0">
                <a:highlight>
                  <a:srgbClr val="FFFF00"/>
                </a:highlight>
              </a:rPr>
              <a:t>end of the year at the latest.  </a:t>
            </a:r>
            <a:endParaRPr lang="en-IE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115D-E74C-4706-984C-E69329681BD2}" type="slidenum">
              <a:rPr lang="en-IE" smtClean="0"/>
              <a:pPr/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115D-E74C-4706-984C-E69329681BD2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6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1F0-CFE8-4C39-AD79-DAC409EAD896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710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867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710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016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198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075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867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433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920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06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6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63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2281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418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939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601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45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8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882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133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91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132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002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8C50-1A4A-4B4F-A456-D5C831667AE9}" type="datetimeFigureOut">
              <a:rPr lang="en-IE" smtClean="0"/>
              <a:pPr/>
              <a:t>13/01/2021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93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cad=rja&amp;uact=8&amp;ved=0ahUKEwi7z8XRt4nNAhXoLcAKHVQZCSoQjRwIBw&amp;url=http://www.medicalpracticetrends.com/2008/05/04/preparing-staff&amp;psig=AFQjCNGhnX_jGkMbQVtpjl_BU9HkOrdX8g&amp;ust=146496004348779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9411-AD98-4227-89C8-9847AE63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38555"/>
          </a:xfrm>
        </p:spPr>
        <p:txBody>
          <a:bodyPr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    Public Webinar 11/01/2021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7F32CC-7E2A-404F-8EDB-A8E898D8B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0" y="1381998"/>
            <a:ext cx="9019836" cy="4195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BAA4F7-B905-4F98-9B1D-057AB5E0A7A1}"/>
              </a:ext>
            </a:extLst>
          </p:cNvPr>
          <p:cNvSpPr txBox="1"/>
          <p:nvPr/>
        </p:nvSpPr>
        <p:spPr>
          <a:xfrm>
            <a:off x="1187624" y="58052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i="1" dirty="0"/>
              <a:t>Draft Graiguenamangh/Tinnahinch Local Area 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5CBCC-15F1-467A-B795-D680179CF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61" y="1522465"/>
            <a:ext cx="1112310" cy="120435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AAC8B-89E0-4548-BF54-974C2545C9D5}"/>
              </a:ext>
            </a:extLst>
          </p:cNvPr>
          <p:cNvPicPr/>
          <p:nvPr/>
        </p:nvPicPr>
        <p:blipFill rotWithShape="1">
          <a:blip r:embed="rId5"/>
          <a:srcRect t="-4499" r="74109" b="1"/>
          <a:stretch/>
        </p:blipFill>
        <p:spPr bwMode="auto">
          <a:xfrm>
            <a:off x="7758757" y="1451652"/>
            <a:ext cx="1216006" cy="1100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639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354890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Infrastructure - </a:t>
            </a: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Pedestrian and cycling infrastructure to improve integration between Graiguenamanagh and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Tinnahinch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viability study for new pedestrian bridges in Tourism Concept study</a:t>
            </a: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Seek improvements in footpaths / lighting/ road maintenance/ access to settlement / car parking etc. </a:t>
            </a:r>
          </a:p>
          <a:p>
            <a:pPr lvl="2"/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Irish Water in delivery of Water Services (Water and Wastewater infrastructure)</a:t>
            </a:r>
          </a:p>
          <a:p>
            <a:pPr marL="457200" lvl="1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0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354890" cy="5400600"/>
          </a:xfrm>
        </p:spPr>
        <p:txBody>
          <a:bodyPr>
            <a:noAutofit/>
          </a:bodyPr>
          <a:lstStyle/>
          <a:p>
            <a:pPr lvl="1" algn="just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Infrastructure - </a:t>
            </a: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 and support the provision of telecommunications, broadband, sustainable renewable technologies</a:t>
            </a:r>
          </a:p>
          <a:p>
            <a:pPr lvl="2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OPW Flood Relief Works -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supports delivery of flood relief works subject to heritage considerations and protection of integrity of historical settlement</a:t>
            </a:r>
          </a:p>
          <a:p>
            <a:pPr lvl="2"/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Flood Risk – assessment of potential risk of flooding has informed preparation of the Plan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138866" cy="5400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Built and Natural Heritage- 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Protecting and promoting unique natural and built  heritage characteristics of the settlement</a:t>
            </a:r>
          </a:p>
          <a:p>
            <a:pPr marL="457200" lvl="1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 regard the Special Area of Conservation 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Preserve the historic character of Graiguenamangh Architectural Conservation Area and ensure future development is appropriate-Sensitive conservation and reuse of protected buildings</a:t>
            </a:r>
          </a:p>
          <a:p>
            <a:pPr lvl="1"/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</a:t>
            </a: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sensitive and sustainable development</a:t>
            </a:r>
          </a:p>
          <a:p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I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2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06AB9-AB14-44C1-A7D5-4259A3912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6015"/>
            <a:ext cx="7344816" cy="69012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13A5966-E175-4910-BD37-10F8D7CE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5750"/>
            <a:ext cx="7715200" cy="1143000"/>
          </a:xfrm>
        </p:spPr>
        <p:txBody>
          <a:bodyPr>
            <a:normAutofit/>
          </a:bodyPr>
          <a:lstStyle/>
          <a:p>
            <a:r>
              <a:rPr lang="en-IE" sz="2800" b="1" dirty="0"/>
              <a:t>	Architectural Conservation Area - 					</a:t>
            </a:r>
            <a:r>
              <a:rPr lang="en-IE" sz="2800" b="1" dirty="0" err="1"/>
              <a:t>Graiguenamanagh</a:t>
            </a:r>
            <a:r>
              <a:rPr lang="en-IE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710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48168-3522-4500-8B2F-04D825FF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836712"/>
            <a:ext cx="4631329" cy="58579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13A5966-E175-4910-BD37-10F8D7CE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5750"/>
            <a:ext cx="7715200" cy="1143000"/>
          </a:xfrm>
        </p:spPr>
        <p:txBody>
          <a:bodyPr>
            <a:normAutofit/>
          </a:bodyPr>
          <a:lstStyle/>
          <a:p>
            <a:r>
              <a:rPr lang="en-IE" sz="2800" b="1" dirty="0"/>
              <a:t>		Special Area of Conservation  </a:t>
            </a:r>
          </a:p>
        </p:txBody>
      </p:sp>
    </p:spTree>
    <p:extLst>
      <p:ext uri="{BB962C8B-B14F-4D97-AF65-F5344CB8AC3E}">
        <p14:creationId xmlns:p14="http://schemas.microsoft.com/office/powerpoint/2010/main" val="160557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 err="1"/>
              <a:t>Graiguenamanagh</a:t>
            </a:r>
            <a:r>
              <a:rPr lang="en-IE" sz="2800" b="1" dirty="0"/>
              <a:t>– 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47046"/>
            <a:ext cx="8534402" cy="50782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Lands Zoned Residential: 	6.8 ha of land zoned residential </a:t>
            </a: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Includes 2 ha of land for low 										density residential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to deliver:			 c. 137. no. Residential units within lands 								zoned residential +20 low 											density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res opportunities:		Exiting residential and Mixed Use 									Zoning</a:t>
            </a: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15863-DEB4-450C-B292-11716D8EB191}"/>
              </a:ext>
            </a:extLst>
          </p:cNvPr>
          <p:cNvSpPr/>
          <p:nvPr/>
        </p:nvSpPr>
        <p:spPr>
          <a:xfrm>
            <a:off x="920552" y="2445825"/>
            <a:ext cx="7829748" cy="707870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71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4831D-7869-4CE6-B39A-D7CF2B937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3" t="17801" r="27163" b="6600"/>
          <a:stretch/>
        </p:blipFill>
        <p:spPr>
          <a:xfrm>
            <a:off x="2278106" y="1529915"/>
            <a:ext cx="6408694" cy="51088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0E1517-C671-4108-8C03-7F7CC0E4DDB6}"/>
              </a:ext>
            </a:extLst>
          </p:cNvPr>
          <p:cNvSpPr txBox="1"/>
          <p:nvPr/>
        </p:nvSpPr>
        <p:spPr>
          <a:xfrm>
            <a:off x="107504" y="1465725"/>
            <a:ext cx="165618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Removed Residential zoning 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New School Site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Changed zoning to reflect current use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Masterplan Sites 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Pedestrian/Cycle Improvements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Low Density Zoning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35AA76-0581-434B-BCE0-CE28FAA01863}"/>
              </a:ext>
            </a:extLst>
          </p:cNvPr>
          <p:cNvCxnSpPr>
            <a:cxnSpLocks/>
          </p:cNvCxnSpPr>
          <p:nvPr/>
        </p:nvCxnSpPr>
        <p:spPr>
          <a:xfrm>
            <a:off x="1547664" y="2592735"/>
            <a:ext cx="1512168" cy="7911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A98C90-CE77-4FF5-B30D-1C58986DC75B}"/>
              </a:ext>
            </a:extLst>
          </p:cNvPr>
          <p:cNvCxnSpPr>
            <a:cxnSpLocks/>
          </p:cNvCxnSpPr>
          <p:nvPr/>
        </p:nvCxnSpPr>
        <p:spPr>
          <a:xfrm>
            <a:off x="1380719" y="2082980"/>
            <a:ext cx="2255177" cy="385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8A9412-3ADD-4534-81A2-41CA6972A29C}"/>
              </a:ext>
            </a:extLst>
          </p:cNvPr>
          <p:cNvCxnSpPr>
            <a:cxnSpLocks/>
          </p:cNvCxnSpPr>
          <p:nvPr/>
        </p:nvCxnSpPr>
        <p:spPr>
          <a:xfrm>
            <a:off x="1656184" y="3312926"/>
            <a:ext cx="1206471" cy="323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8CC8B9-CDA9-424C-B17A-262F586F9962}"/>
              </a:ext>
            </a:extLst>
          </p:cNvPr>
          <p:cNvCxnSpPr>
            <a:cxnSpLocks/>
          </p:cNvCxnSpPr>
          <p:nvPr/>
        </p:nvCxnSpPr>
        <p:spPr>
          <a:xfrm>
            <a:off x="1380719" y="3869939"/>
            <a:ext cx="2592288" cy="561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13A5966-E175-4910-BD37-10F8D7CE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5750"/>
            <a:ext cx="7715200" cy="1143000"/>
          </a:xfrm>
        </p:spPr>
        <p:txBody>
          <a:bodyPr>
            <a:normAutofit/>
          </a:bodyPr>
          <a:lstStyle/>
          <a:p>
            <a:r>
              <a:rPr lang="en-IE" sz="2800" b="1" dirty="0"/>
              <a:t>	Land Use Zoning Changes - 					</a:t>
            </a:r>
            <a:r>
              <a:rPr lang="en-IE" sz="2800" b="1" dirty="0" err="1"/>
              <a:t>Graiguenamanagh</a:t>
            </a:r>
            <a:r>
              <a:rPr lang="en-IE" sz="2800" b="1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F2295E-02E7-4520-801A-7191111729B4}"/>
              </a:ext>
            </a:extLst>
          </p:cNvPr>
          <p:cNvCxnSpPr/>
          <p:nvPr/>
        </p:nvCxnSpPr>
        <p:spPr>
          <a:xfrm flipV="1">
            <a:off x="1656184" y="4941168"/>
            <a:ext cx="971600" cy="14401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6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B94C-E07F-4831-8F7C-2C0E2374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		Masterplan Area</a:t>
            </a:r>
            <a:br>
              <a:rPr lang="en-GB" dirty="0"/>
            </a:br>
            <a:r>
              <a:rPr lang="en-GB" dirty="0"/>
              <a:t>		1: The Hub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7C912-7DFA-41F4-9B70-F8E1D9372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39747"/>
            <a:ext cx="8964488" cy="5318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03D47-75F2-4AA9-9430-4C1E1359DFA8}"/>
              </a:ext>
            </a:extLst>
          </p:cNvPr>
          <p:cNvSpPr txBox="1"/>
          <p:nvPr/>
        </p:nvSpPr>
        <p:spPr>
          <a:xfrm>
            <a:off x="827584" y="1988840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Opportunities for the movement into and through the 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Increased connectivity with the River Barrow and existing pathways and trails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Identification of opportunities for tourist attractions and recreational amenities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Opportunity for the site to be developed as an events venue to support the towns festival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Identification of additional pedestrian and cycle links </a:t>
            </a:r>
          </a:p>
        </p:txBody>
      </p:sp>
    </p:spTree>
    <p:extLst>
      <p:ext uri="{BB962C8B-B14F-4D97-AF65-F5344CB8AC3E}">
        <p14:creationId xmlns:p14="http://schemas.microsoft.com/office/powerpoint/2010/main" val="26038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/>
              <a:t>Tinnahinch -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47046"/>
            <a:ext cx="8138866" cy="5078297"/>
          </a:xfrm>
        </p:spPr>
        <p:txBody>
          <a:bodyPr>
            <a:noAutofit/>
          </a:bodyPr>
          <a:lstStyle/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sustainable community to maintain viability of settlement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and facilitate tourism development 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 to support tourism development on proposed mixed use land zoning in Tinnahinch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Tinnahinch riverside Masterplan to facilitate tourism and recreation </a:t>
            </a:r>
          </a:p>
          <a:p>
            <a:pPr marL="457117" lvl="1"/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15863-DEB4-450C-B292-11716D8EB191}"/>
              </a:ext>
            </a:extLst>
          </p:cNvPr>
          <p:cNvSpPr/>
          <p:nvPr/>
        </p:nvSpPr>
        <p:spPr>
          <a:xfrm>
            <a:off x="920552" y="2445825"/>
            <a:ext cx="7829748" cy="707870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4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B94C-E07F-4831-8F7C-2C0E2374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		Masterplan Area</a:t>
            </a:r>
            <a:br>
              <a:rPr lang="en-GB" dirty="0"/>
            </a:br>
            <a:r>
              <a:rPr lang="en-GB" dirty="0"/>
              <a:t>		2: River Park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C9B73-622F-434B-8DC2-DACB577CA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01813"/>
            <a:ext cx="8820472" cy="5354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25E52-B8C1-4B2D-BCBE-CB249C03FC14}"/>
              </a:ext>
            </a:extLst>
          </p:cNvPr>
          <p:cNvSpPr txBox="1"/>
          <p:nvPr/>
        </p:nvSpPr>
        <p:spPr>
          <a:xfrm>
            <a:off x="1025352" y="2204864"/>
            <a:ext cx="7661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Create a high-quality visitor amenity space with  new parkland, play space, infrastructure supports and utilities, parking and mooring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Develop linkages (pathways and cycle lanes) to existing amenity walkways i.e. Barrow Way</a:t>
            </a:r>
          </a:p>
        </p:txBody>
      </p:sp>
    </p:spTree>
    <p:extLst>
      <p:ext uri="{BB962C8B-B14F-4D97-AF65-F5344CB8AC3E}">
        <p14:creationId xmlns:p14="http://schemas.microsoft.com/office/powerpoint/2010/main" val="11348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816F10-6F94-44AE-AAE1-E37BADCE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Joint Local Area Plan – What and Why?</a:t>
            </a:r>
            <a:br>
              <a:rPr lang="en-US" b="1" dirty="0"/>
            </a:br>
            <a:br>
              <a:rPr lang="en-US" b="1" dirty="0"/>
            </a:br>
            <a:endParaRPr lang="en-IE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6B937-35D0-4807-B629-68BEF3D1D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905000"/>
            <a:ext cx="7994848" cy="4620344"/>
          </a:xfrm>
        </p:spPr>
        <p:txBody>
          <a:bodyPr>
            <a:normAutofit lnSpcReduction="10000"/>
          </a:bodyPr>
          <a:lstStyle/>
          <a:p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Area Plan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public statement of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policies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prepared in consultation with the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community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sets out a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strategy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Proper Planning and Sustainable Development for the settlement</a:t>
            </a:r>
          </a:p>
          <a:p>
            <a:endParaRPr lang="en-I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joint approach by both local authorities ensures that the development of the settlement will be carried out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 co-ordinated and plan–led manner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maximising benefits to all residents within the settlement. 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Forms the basis for funding applications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427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/>
              <a:t>Tinnahinch -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47046"/>
            <a:ext cx="8138866" cy="5078297"/>
          </a:xfrm>
        </p:spPr>
        <p:txBody>
          <a:bodyPr>
            <a:noAutofit/>
          </a:bodyPr>
          <a:lstStyle/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pedestrian and cycle infrastructure with improved connectivity between Graiguenamanagh and Tinnahinch</a:t>
            </a:r>
          </a:p>
          <a:p>
            <a:pPr marL="457117" lvl="1" indent="0"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Promotion of access to key heritage sites including Tinnahinch Castle and St. Michael’s Well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community services in settlement including expansion of cemetery in Tinnahinch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Promotion of employment opportunities (4.4ha Enterprise and Employment)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15863-DEB4-450C-B292-11716D8EB191}"/>
              </a:ext>
            </a:extLst>
          </p:cNvPr>
          <p:cNvSpPr/>
          <p:nvPr/>
        </p:nvSpPr>
        <p:spPr>
          <a:xfrm>
            <a:off x="920552" y="2445825"/>
            <a:ext cx="7829748" cy="707870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/>
              <a:t>Tinnahinch – 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47046"/>
            <a:ext cx="8534402" cy="50782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18 Private Housing Units and 7 Social Housing units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Lands Zoned Residential: 	3.45ha of land zoned residential </a:t>
            </a: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Includes 1.52ha of land for low 										density residential/serviced sites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to deliver:			 c. 40no. Residential units within lands 								zoned residential including 15 										serviced sites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res opportunities:		Existing residential and Mixed Use 									Zoning</a:t>
            </a: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15863-DEB4-450C-B292-11716D8EB191}"/>
              </a:ext>
            </a:extLst>
          </p:cNvPr>
          <p:cNvSpPr/>
          <p:nvPr/>
        </p:nvSpPr>
        <p:spPr>
          <a:xfrm>
            <a:off x="920552" y="2445825"/>
            <a:ext cx="7829748" cy="707870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21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/>
              <a:t>Land Use Zoning Changes - Tinnahinch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138866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I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80BC1-4E9F-4BC0-A5F1-70E0001BD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00" t="13142" r="58783" b="12144"/>
          <a:stretch/>
        </p:blipFill>
        <p:spPr>
          <a:xfrm>
            <a:off x="1064568" y="1366382"/>
            <a:ext cx="64807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31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33097F-99A6-49E4-B048-2CBF6F149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9802"/>
            <a:ext cx="8341214" cy="5858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BB94C-E07F-4831-8F7C-2C0E2374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GB" dirty="0"/>
              <a:t>		Draft Zoning Map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432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DCCC8-34B6-4730-A5D1-66B7AC8F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" y="1328746"/>
            <a:ext cx="9022862" cy="5529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/>
              <a:t>             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729889"/>
              </p:ext>
            </p:extLst>
          </p:nvPr>
        </p:nvGraphicFramePr>
        <p:xfrm>
          <a:off x="467543" y="1475656"/>
          <a:ext cx="8041163" cy="461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53942" y="1475656"/>
            <a:ext cx="3406717" cy="49056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IE" dirty="0"/>
              <a:t>Draft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1499"/>
            <a:ext cx="8229600" cy="4389120"/>
          </a:xfrm>
        </p:spPr>
        <p:txBody>
          <a:bodyPr>
            <a:noAutofit/>
          </a:bodyPr>
          <a:lstStyle/>
          <a:p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Submissions to be made by  25th January </a:t>
            </a:r>
          </a:p>
          <a:p>
            <a:pPr marL="0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display:  </a:t>
            </a:r>
          </a:p>
          <a:p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http://consult.kilkenny.ie </a:t>
            </a:r>
          </a:p>
          <a:p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https://consult.carlow.ie/ 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Planning Office, Kilkenny County Council, County Hall, John Street, Kilkenny (by appointment only during normal opening hours as per Covid-19 Guidelines) 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Planning Office, Carlow County Council, County Buildings, </a:t>
            </a:r>
            <a:r>
              <a:rPr lang="en-IE" sz="2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Athy</a:t>
            </a:r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Road, Carlow (by appointment only during normal opening hours as per Covid-19 Guidelines) 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://www.medicalpracticetrends.com/wp/wp-content/uploads/2008/05/mannequins-pl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589988"/>
            <a:ext cx="2411760" cy="126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5AAC-8CC5-4393-BF8A-04018867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GB" dirty="0"/>
              <a:t>		Submissions to: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335C-0A59-472C-AEDA-7476C147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29254"/>
          </a:xfrm>
        </p:spPr>
        <p:txBody>
          <a:bodyPr>
            <a:normAutofit fontScale="70000" lnSpcReduction="20000"/>
          </a:bodyPr>
          <a:lstStyle/>
          <a:p>
            <a:endParaRPr lang="en-IE" sz="2400" dirty="0">
              <a:solidFill>
                <a:schemeClr val="tx1"/>
              </a:solidFill>
            </a:endParaRP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online at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http://consult.kilkenny.ie/ </a:t>
            </a:r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online at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https://consult.carlow.ie/ </a:t>
            </a:r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e-mail to ourplan@kilkennycoco.ie </a:t>
            </a:r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e-mail to jointLAP@carlowcoco.ie </a:t>
            </a:r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</a:p>
          <a:p>
            <a:endParaRPr lang="en-IE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IE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writing to: </a:t>
            </a:r>
            <a:endParaRPr lang="en-IE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Senior Planner, Planning Department, Kilkenny County Council, County Hall, John Street, Kilkenny or </a:t>
            </a:r>
            <a:endParaRPr lang="en-IE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Senior Planner, Planning Department, Carlow County Council, County Buildings, </a:t>
            </a:r>
            <a:r>
              <a:rPr lang="en-IE" sz="2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Athy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Road, Carlow.</a:t>
            </a:r>
            <a:r>
              <a:rPr lang="en-IE" sz="2400" b="1" dirty="0">
                <a:solidFill>
                  <a:schemeClr val="tx1"/>
                </a:solidFill>
              </a:rPr>
              <a:t> </a:t>
            </a:r>
            <a:endParaRPr lang="en-IE" sz="24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en-IE" sz="4400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IE" sz="4400" b="1" dirty="0">
                <a:solidFill>
                  <a:schemeClr val="tx1"/>
                </a:solidFill>
              </a:rPr>
              <a:t>Thank you</a:t>
            </a:r>
          </a:p>
          <a:p>
            <a:endParaRPr lang="en-GB" sz="2800" dirty="0">
              <a:highlight>
                <a:srgbClr val="FFFF00"/>
              </a:highligh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991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704856" cy="1280890"/>
          </a:xfrm>
        </p:spPr>
        <p:txBody>
          <a:bodyPr>
            <a:noAutofit/>
          </a:bodyPr>
          <a:lstStyle/>
          <a:p>
            <a:r>
              <a:rPr lang="en-GB" sz="2800" b="1" dirty="0"/>
              <a:t>Pre-Draft Public Consultation (1)</a:t>
            </a:r>
            <a:endParaRPr lang="en-IE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E08CA-3919-4323-9C63-F2099357B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672403" cy="489890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Pre-draft review process commenced in 2019 </a:t>
            </a:r>
          </a:p>
          <a:p>
            <a:pPr marL="0" indent="0">
              <a:buNone/>
            </a:pP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Submissions invited from 16th October to 22nd November 2019</a:t>
            </a:r>
          </a:p>
          <a:p>
            <a:pPr marL="0" indent="0">
              <a:buNone/>
            </a:pP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draft public meeting at “The Hub” on 7 November 2019</a:t>
            </a:r>
          </a:p>
          <a:p>
            <a:pPr>
              <a:buFont typeface="Wingdings" panose="05000000000000000000" pitchFamily="2" charset="2"/>
              <a:buChar char="v"/>
            </a:pP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64+ attendees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93D821AF-6C49-49E9-8AE2-D5CFF365C7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1988840"/>
            <a:ext cx="3627313" cy="3578366"/>
          </a:xfrm>
          <a:effectLst>
            <a:outerShdw blurRad="50800" dist="50800" dir="5400000" algn="ctr" rotWithShape="0">
              <a:schemeClr val="accent1"/>
            </a:outerShdw>
            <a:softEdge rad="2286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568D7-EA48-49B0-AE5B-97516328970F}"/>
              </a:ext>
            </a:extLst>
          </p:cNvPr>
          <p:cNvSpPr txBox="1"/>
          <p:nvPr/>
        </p:nvSpPr>
        <p:spPr>
          <a:xfrm>
            <a:off x="2483768" y="579891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4107-899A-4DDB-85D4-4A21BFE0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016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		</a:t>
            </a:r>
            <a:br>
              <a:rPr lang="en-GB" sz="2800" dirty="0"/>
            </a:br>
            <a:r>
              <a:rPr lang="en-GB" sz="2800" dirty="0"/>
              <a:t>		</a:t>
            </a:r>
            <a:r>
              <a:rPr lang="en-GB" sz="2800" b="1" dirty="0"/>
              <a:t>Pre-Draft Public Consultation (2)</a:t>
            </a:r>
            <a:endParaRPr lang="en-IE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1A96-0633-48A9-833B-4EE26098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35016"/>
            <a:ext cx="8282882" cy="501832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of 9 written submissions were received </a:t>
            </a:r>
          </a:p>
          <a:p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 included: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 Development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Tourism Development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Educational requirements -</a:t>
            </a:r>
            <a:r>
              <a:rPr lang="en-GB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Duiske</a:t>
            </a:r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College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Zoning of lands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realm improvements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Infrastructural Requirements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Pedestrian Accessibility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 Parking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 of Natural and Built Heritage</a:t>
            </a:r>
          </a:p>
          <a:p>
            <a:pPr marL="393192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62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716658"/>
          </a:xfrm>
        </p:spPr>
        <p:txBody>
          <a:bodyPr>
            <a:normAutofit/>
          </a:bodyPr>
          <a:lstStyle/>
          <a:p>
            <a:r>
              <a:rPr lang="en-I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of Draft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1" y="1484784"/>
            <a:ext cx="7562800" cy="474910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Informed by pre-draft submissions and consultation with prescribed bodies / stakeholders</a:t>
            </a:r>
          </a:p>
          <a:p>
            <a:pPr marL="0" lvl="0" indent="0">
              <a:buNone/>
            </a:pPr>
            <a:endParaRPr lang="en-GB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GB" sz="24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Comprises</a:t>
            </a: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Written statement with policies / objectives for future development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Land- use zoning map 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 Impact Statement 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Environmental Assessment 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Flood Risk Assessment</a:t>
            </a: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 Assessment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B6AABE-78A2-4645-A70C-090DE5E01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" y="1355123"/>
            <a:ext cx="9022862" cy="5529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4110"/>
            <a:ext cx="7416823" cy="1280890"/>
          </a:xfrm>
        </p:spPr>
        <p:txBody>
          <a:bodyPr/>
          <a:lstStyle/>
          <a:p>
            <a:r>
              <a:rPr lang="en-IE" dirty="0"/>
              <a:t>Strategic Objectives of the 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14D253-09C0-4BC2-B98A-7565D54D7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4957" y="2420888"/>
            <a:ext cx="9144000" cy="17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498906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Reversing population decline </a:t>
            </a:r>
          </a:p>
          <a:p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2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for Projected Growth in 2027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Graiguenamangh  1,666 (+ 277 persons) 103 res. units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Tinnahinch			355	(+49 persons) 18 res. units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Provision also for serviced sites / low density residential development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853F43-F867-42B5-A514-12F4386B1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25669"/>
              </p:ext>
            </p:extLst>
          </p:nvPr>
        </p:nvGraphicFramePr>
        <p:xfrm>
          <a:off x="609598" y="2271736"/>
          <a:ext cx="8354892" cy="1241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170">
                  <a:extLst>
                    <a:ext uri="{9D8B030D-6E8A-4147-A177-3AD203B41FA5}">
                      <a16:colId xmlns:a16="http://schemas.microsoft.com/office/drawing/2014/main" val="1032012530"/>
                    </a:ext>
                  </a:extLst>
                </a:gridCol>
                <a:gridCol w="909558">
                  <a:extLst>
                    <a:ext uri="{9D8B030D-6E8A-4147-A177-3AD203B41FA5}">
                      <a16:colId xmlns:a16="http://schemas.microsoft.com/office/drawing/2014/main" val="1522536456"/>
                    </a:ext>
                  </a:extLst>
                </a:gridCol>
                <a:gridCol w="1392791">
                  <a:extLst>
                    <a:ext uri="{9D8B030D-6E8A-4147-A177-3AD203B41FA5}">
                      <a16:colId xmlns:a16="http://schemas.microsoft.com/office/drawing/2014/main" val="88060602"/>
                    </a:ext>
                  </a:extLst>
                </a:gridCol>
                <a:gridCol w="1392791">
                  <a:extLst>
                    <a:ext uri="{9D8B030D-6E8A-4147-A177-3AD203B41FA5}">
                      <a16:colId xmlns:a16="http://schemas.microsoft.com/office/drawing/2014/main" val="221654801"/>
                    </a:ext>
                  </a:extLst>
                </a:gridCol>
                <a:gridCol w="1392791">
                  <a:extLst>
                    <a:ext uri="{9D8B030D-6E8A-4147-A177-3AD203B41FA5}">
                      <a16:colId xmlns:a16="http://schemas.microsoft.com/office/drawing/2014/main" val="2841497912"/>
                    </a:ext>
                  </a:extLst>
                </a:gridCol>
                <a:gridCol w="1392791">
                  <a:extLst>
                    <a:ext uri="{9D8B030D-6E8A-4147-A177-3AD203B41FA5}">
                      <a16:colId xmlns:a16="http://schemas.microsoft.com/office/drawing/2014/main" val="1989515385"/>
                    </a:ext>
                  </a:extLst>
                </a:gridCol>
              </a:tblGrid>
              <a:tr h="3000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 of Population 1996-2016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914789"/>
                  </a:ext>
                </a:extLst>
              </a:tr>
              <a:tr h="300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590809"/>
                  </a:ext>
                </a:extLst>
              </a:tr>
              <a:tr h="340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Graiguenamanagh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1,389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824478"/>
                  </a:ext>
                </a:extLst>
              </a:tr>
              <a:tr h="300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Tinnahinch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236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1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138866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Town Centre Focused Regeneration- </a:t>
            </a: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Re-use of vacant buildings – Tenancy issues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Addressing dereliction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Sensitive redevelopment and infill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public realm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Creating a vibrant and viable Settlement</a:t>
            </a: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Promoting Compact Growth – supporting delivery of residential, employment, retail and other services including new secondary school site in the settlement with focus on town centre</a:t>
            </a:r>
          </a:p>
          <a:p>
            <a:pPr lvl="1"/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354890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Facilitating and Promoting Economic Development-</a:t>
            </a: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Maximising tourism and food economy opportunities in particular maximising assets to compete as a tourism destination e.g. </a:t>
            </a:r>
            <a:r>
              <a:rPr lang="en-GB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overnight stays /tourism facilities / river parks </a:t>
            </a:r>
          </a:p>
          <a:p>
            <a:pPr marL="457200" lvl="1" indent="0">
              <a:buNone/>
            </a:pPr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Zoning of lands to a accommodate employment uses in Graiguenamanagh 	and Tinnahinch</a:t>
            </a: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for incubation space, hotdesking, start – up businesses</a:t>
            </a: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3CD20-D0DC-424B-9B6C-1BE69B7E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67" y="3140968"/>
            <a:ext cx="135358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2439</TotalTime>
  <Words>1149</Words>
  <Application>Microsoft Office PowerPoint</Application>
  <PresentationFormat>On-screen Show (4:3)</PresentationFormat>
  <Paragraphs>242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Verdana</vt:lpstr>
      <vt:lpstr>Wingdings</vt:lpstr>
      <vt:lpstr>Wingdings 3</vt:lpstr>
      <vt:lpstr>Wisp</vt:lpstr>
      <vt:lpstr>    Public Webinar 11/01/2021</vt:lpstr>
      <vt:lpstr>Joint Local Area Plan – What and Why?  </vt:lpstr>
      <vt:lpstr>Pre-Draft Public Consultation (1)</vt:lpstr>
      <vt:lpstr>     Pre-Draft Public Consultation (2)</vt:lpstr>
      <vt:lpstr>Preparation of Draft Plan </vt:lpstr>
      <vt:lpstr>Strategic Objectives of the Plan</vt:lpstr>
      <vt:lpstr>Joint Draft LAP – Some Key Messages (1)</vt:lpstr>
      <vt:lpstr>Joint Draft LAP – Some Key Messages (2)</vt:lpstr>
      <vt:lpstr>Joint Draft LAP – Some Key Messages (3)</vt:lpstr>
      <vt:lpstr>Joint Draft LAP – Some Key Messages (4)</vt:lpstr>
      <vt:lpstr>Joint Draft LAP – Some Key Messages (5)</vt:lpstr>
      <vt:lpstr>Joint Draft LAP – Some Key Messages (6)</vt:lpstr>
      <vt:lpstr> Architectural Conservation Area -      Graiguenamanagh </vt:lpstr>
      <vt:lpstr>  Special Area of Conservation  </vt:lpstr>
      <vt:lpstr>Graiguenamanagh– Housing </vt:lpstr>
      <vt:lpstr> Land Use Zoning Changes -      Graiguenamanagh </vt:lpstr>
      <vt:lpstr>  Masterplan Area   1: The Hub</vt:lpstr>
      <vt:lpstr>Tinnahinch - Focus</vt:lpstr>
      <vt:lpstr>  Masterplan Area   2: River Park</vt:lpstr>
      <vt:lpstr>Tinnahinch - Focus</vt:lpstr>
      <vt:lpstr>Tinnahinch – Housing </vt:lpstr>
      <vt:lpstr>Land Use Zoning Changes - Tinnahinch</vt:lpstr>
      <vt:lpstr>  Draft Zoning Map </vt:lpstr>
      <vt:lpstr>              Next steps</vt:lpstr>
      <vt:lpstr>Draft Plan</vt:lpstr>
      <vt:lpstr>  Submissions to:</vt:lpstr>
    </vt:vector>
  </TitlesOfParts>
  <Company>Kilkenny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Caroline Cullimore</cp:lastModifiedBy>
  <cp:revision>355</cp:revision>
  <cp:lastPrinted>2020-07-08T11:12:50Z</cp:lastPrinted>
  <dcterms:created xsi:type="dcterms:W3CDTF">2016-06-02T09:02:50Z</dcterms:created>
  <dcterms:modified xsi:type="dcterms:W3CDTF">2021-01-13T14:30:33Z</dcterms:modified>
</cp:coreProperties>
</file>